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5" r:id="rId4"/>
    <p:sldId id="259" r:id="rId5"/>
    <p:sldId id="260" r:id="rId6"/>
    <p:sldId id="262" r:id="rId7"/>
    <p:sldId id="261" r:id="rId8"/>
    <p:sldId id="264" r:id="rId9"/>
    <p:sldId id="263" r:id="rId10"/>
    <p:sldId id="268" r:id="rId11"/>
    <p:sldId id="267" r:id="rId12"/>
    <p:sldId id="26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45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251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5132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0646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36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1294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5324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0947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585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99191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1588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4FD7684-5087-4322-B640-36641E448689}" type="datetimeFigureOut">
              <a:rPr lang="es-CO" smtClean="0"/>
              <a:t>7/10/2022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9B76CFF-F973-4A06-B7DF-0BD3DFE1ECB3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38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0D9FF1D-A560-16F1-7EF5-EA5DDF99B59D}"/>
              </a:ext>
            </a:extLst>
          </p:cNvPr>
          <p:cNvSpPr txBox="1"/>
          <p:nvPr/>
        </p:nvSpPr>
        <p:spPr>
          <a:xfrm>
            <a:off x="1219200" y="1030194"/>
            <a:ext cx="27686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6000" dirty="0" err="1">
                <a:latin typeface="El missier"/>
              </a:rPr>
              <a:t>Pattern</a:t>
            </a:r>
            <a:endParaRPr lang="es-MX" sz="6000" dirty="0">
              <a:latin typeface="El missier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FEE6FDA-4A74-D185-76F9-EF07C42B3F78}"/>
              </a:ext>
            </a:extLst>
          </p:cNvPr>
          <p:cNvSpPr txBox="1"/>
          <p:nvPr/>
        </p:nvSpPr>
        <p:spPr>
          <a:xfrm>
            <a:off x="1219200" y="2307435"/>
            <a:ext cx="87376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s-MX" sz="3200" dirty="0">
              <a:latin typeface="El missier"/>
            </a:endParaRPr>
          </a:p>
          <a:p>
            <a:pPr algn="just"/>
            <a:r>
              <a:rPr lang="es-MX" sz="3200" dirty="0">
                <a:latin typeface="El missier"/>
              </a:rPr>
              <a:t>Programación Competitiva </a:t>
            </a:r>
            <a:r>
              <a:rPr lang="es-MX" sz="3200" dirty="0" err="1">
                <a:latin typeface="El missier"/>
              </a:rPr>
              <a:t>UniRemington</a:t>
            </a:r>
            <a:endParaRPr lang="es-MX" sz="3200" dirty="0">
              <a:latin typeface="El missier"/>
            </a:endParaRPr>
          </a:p>
          <a:p>
            <a:pPr algn="just"/>
            <a:r>
              <a:rPr lang="es-MX" sz="3200" dirty="0">
                <a:latin typeface="El missier"/>
              </a:rPr>
              <a:t>SEINISIR</a:t>
            </a:r>
          </a:p>
          <a:p>
            <a:pPr algn="just"/>
            <a:endParaRPr lang="es-MX" sz="3200" dirty="0">
              <a:latin typeface="El missier"/>
            </a:endParaRPr>
          </a:p>
          <a:p>
            <a:pPr algn="just"/>
            <a:r>
              <a:rPr lang="es-MX" sz="3200" dirty="0">
                <a:latin typeface="El missier"/>
              </a:rPr>
              <a:t>2022 - 2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C0D3134-BE38-4672-4EAF-565AA9162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09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3067DA8-3679-3719-5E87-180A5B9C8A80}"/>
              </a:ext>
            </a:extLst>
          </p:cNvPr>
          <p:cNvSpPr txBox="1"/>
          <p:nvPr/>
        </p:nvSpPr>
        <p:spPr>
          <a:xfrm>
            <a:off x="1604210" y="612844"/>
            <a:ext cx="898358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>
                <a:latin typeface="El missier"/>
              </a:rPr>
              <a:t>A diferencia del algoritmo </a:t>
            </a:r>
            <a:r>
              <a:rPr lang="es-MX" dirty="0" err="1">
                <a:latin typeface="El missier"/>
              </a:rPr>
              <a:t>Naive</a:t>
            </a:r>
            <a:r>
              <a:rPr lang="es-MX" dirty="0">
                <a:latin typeface="El missier"/>
              </a:rPr>
              <a:t> , en el que deslizamos el patrón por uno y comparamos todos los caracteres en cada cambio, usamos un valor de </a:t>
            </a:r>
            <a:r>
              <a:rPr lang="es-MX" dirty="0" err="1">
                <a:latin typeface="El missier"/>
              </a:rPr>
              <a:t>lps</a:t>
            </a:r>
            <a:r>
              <a:rPr lang="es-MX" dirty="0">
                <a:latin typeface="El missier"/>
              </a:rPr>
              <a:t>[] para decidir los siguientes caracteres con los que coincidir. La idea es no coincidir con un personaje que sabemos que coincidirá de todos modos.</a:t>
            </a:r>
          </a:p>
          <a:p>
            <a:endParaRPr lang="es-MX" dirty="0">
              <a:latin typeface="El missier"/>
            </a:endParaRPr>
          </a:p>
          <a:p>
            <a:r>
              <a:rPr lang="es-MX" dirty="0">
                <a:latin typeface="El missier"/>
              </a:rPr>
              <a:t>¿Cómo usar </a:t>
            </a:r>
            <a:r>
              <a:rPr lang="es-MX" dirty="0" err="1">
                <a:latin typeface="El missier"/>
              </a:rPr>
              <a:t>lps</a:t>
            </a:r>
            <a:r>
              <a:rPr lang="es-MX" dirty="0">
                <a:latin typeface="El missier"/>
              </a:rPr>
              <a:t> [] para decidir las próximas posiciones (o saber una cantidad de caracteres que se omitirán)?</a:t>
            </a:r>
          </a:p>
          <a:p>
            <a:endParaRPr lang="es-MX" dirty="0">
              <a:latin typeface="El missier"/>
            </a:endParaRPr>
          </a:p>
          <a:p>
            <a:r>
              <a:rPr lang="es-MX" dirty="0">
                <a:latin typeface="El missier"/>
              </a:rPr>
              <a:t>Comenzamos la comparación de </a:t>
            </a:r>
            <a:r>
              <a:rPr lang="es-MX" dirty="0" err="1">
                <a:latin typeface="El missier"/>
              </a:rPr>
              <a:t>pat</a:t>
            </a:r>
            <a:r>
              <a:rPr lang="es-MX" dirty="0">
                <a:latin typeface="El missier"/>
              </a:rPr>
              <a:t>[j] con j = 0 con los caracteres de la ventana de texto actual.</a:t>
            </a:r>
          </a:p>
          <a:p>
            <a:r>
              <a:rPr lang="es-MX" dirty="0">
                <a:latin typeface="El missier"/>
              </a:rPr>
              <a:t>Seguimos haciendo coincidir los caracteres </a:t>
            </a:r>
            <a:r>
              <a:rPr lang="es-MX" dirty="0" err="1">
                <a:latin typeface="El missier"/>
              </a:rPr>
              <a:t>txt</a:t>
            </a:r>
            <a:r>
              <a:rPr lang="es-MX" dirty="0">
                <a:latin typeface="El missier"/>
              </a:rPr>
              <a:t>[i] y </a:t>
            </a:r>
            <a:r>
              <a:rPr lang="es-MX" dirty="0" err="1">
                <a:latin typeface="El missier"/>
              </a:rPr>
              <a:t>pat</a:t>
            </a:r>
            <a:r>
              <a:rPr lang="es-MX" dirty="0">
                <a:latin typeface="El missier"/>
              </a:rPr>
              <a:t>[j] y seguimos incrementando i y j mientras que </a:t>
            </a:r>
            <a:r>
              <a:rPr lang="es-MX" dirty="0" err="1">
                <a:latin typeface="El missier"/>
              </a:rPr>
              <a:t>pat</a:t>
            </a:r>
            <a:r>
              <a:rPr lang="es-MX" dirty="0">
                <a:latin typeface="El missier"/>
              </a:rPr>
              <a:t>[j] y </a:t>
            </a:r>
            <a:r>
              <a:rPr lang="es-MX" dirty="0" err="1">
                <a:latin typeface="El missier"/>
              </a:rPr>
              <a:t>txt</a:t>
            </a:r>
            <a:r>
              <a:rPr lang="es-MX" dirty="0">
                <a:latin typeface="El missier"/>
              </a:rPr>
              <a:t>[i] siguen haciendo coincidir .</a:t>
            </a:r>
          </a:p>
          <a:p>
            <a:r>
              <a:rPr lang="es-MX" dirty="0">
                <a:latin typeface="El missier"/>
              </a:rPr>
              <a:t>Cuando vemos un desajuste</a:t>
            </a:r>
          </a:p>
          <a:p>
            <a:r>
              <a:rPr lang="es-MX" dirty="0">
                <a:latin typeface="El missier"/>
              </a:rPr>
              <a:t>Sabemos que los caracteres </a:t>
            </a:r>
            <a:r>
              <a:rPr lang="es-MX" dirty="0" err="1">
                <a:latin typeface="El missier"/>
              </a:rPr>
              <a:t>pat</a:t>
            </a:r>
            <a:r>
              <a:rPr lang="es-MX" dirty="0">
                <a:latin typeface="El missier"/>
              </a:rPr>
              <a:t>[0..j-1] coinciden con </a:t>
            </a:r>
            <a:r>
              <a:rPr lang="es-MX" dirty="0" err="1">
                <a:latin typeface="El missier"/>
              </a:rPr>
              <a:t>txt</a:t>
            </a:r>
            <a:r>
              <a:rPr lang="es-MX" dirty="0">
                <a:latin typeface="El missier"/>
              </a:rPr>
              <a:t>[</a:t>
            </a:r>
            <a:r>
              <a:rPr lang="es-MX" dirty="0" err="1">
                <a:latin typeface="El missier"/>
              </a:rPr>
              <a:t>ij</a:t>
            </a:r>
            <a:r>
              <a:rPr lang="es-MX" dirty="0">
                <a:latin typeface="El missier"/>
              </a:rPr>
              <a:t>…i-1] (Tenga en cuenta que j comienza con 0 y lo incrementa solo cuando hay una coincidencia).</a:t>
            </a:r>
          </a:p>
          <a:p>
            <a:r>
              <a:rPr lang="es-MX" dirty="0">
                <a:latin typeface="El missier"/>
              </a:rPr>
              <a:t>También sabemos (por la definición anterior) que </a:t>
            </a:r>
            <a:r>
              <a:rPr lang="es-MX" dirty="0" err="1">
                <a:latin typeface="El missier"/>
              </a:rPr>
              <a:t>lps</a:t>
            </a:r>
            <a:r>
              <a:rPr lang="es-MX" dirty="0">
                <a:latin typeface="El missier"/>
              </a:rPr>
              <a:t>[j-1] es el conteo de caracteres de </a:t>
            </a:r>
            <a:r>
              <a:rPr lang="es-MX" dirty="0" err="1">
                <a:latin typeface="El missier"/>
              </a:rPr>
              <a:t>pat</a:t>
            </a:r>
            <a:r>
              <a:rPr lang="es-MX" dirty="0">
                <a:latin typeface="El missier"/>
              </a:rPr>
              <a:t>[0…j-1] que son prefijos y sufijos adecuados.</a:t>
            </a:r>
          </a:p>
          <a:p>
            <a:r>
              <a:rPr lang="es-MX" dirty="0">
                <a:latin typeface="El missier"/>
              </a:rPr>
              <a:t>De los dos puntos anteriores, podemos concluir que no necesitamos hacer coincidir estos caracteres </a:t>
            </a:r>
            <a:r>
              <a:rPr lang="es-MX" dirty="0" err="1">
                <a:latin typeface="El missier"/>
              </a:rPr>
              <a:t>lps</a:t>
            </a:r>
            <a:r>
              <a:rPr lang="es-MX" dirty="0">
                <a:latin typeface="El missier"/>
              </a:rPr>
              <a:t>[j-1] con </a:t>
            </a:r>
            <a:r>
              <a:rPr lang="es-MX" dirty="0" err="1">
                <a:latin typeface="El missier"/>
              </a:rPr>
              <a:t>txt</a:t>
            </a:r>
            <a:r>
              <a:rPr lang="es-MX" dirty="0">
                <a:latin typeface="El missier"/>
              </a:rPr>
              <a:t>[</a:t>
            </a:r>
            <a:r>
              <a:rPr lang="es-MX" dirty="0" err="1">
                <a:latin typeface="El missier"/>
              </a:rPr>
              <a:t>ij</a:t>
            </a:r>
            <a:r>
              <a:rPr lang="es-MX" dirty="0">
                <a:latin typeface="El missier"/>
              </a:rPr>
              <a:t>…i-1] porque sabemos que estos caracteres coincidirán de todos modos. Consideremos el ejemplo anterior para entender esto.</a:t>
            </a:r>
            <a:endParaRPr lang="es-CO" dirty="0">
              <a:latin typeface="El missier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DB5C4A4-FC57-D31C-57B9-D7026EA41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51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4A25EDC-65A6-D0D2-E447-D88621F967BE}"/>
              </a:ext>
            </a:extLst>
          </p:cNvPr>
          <p:cNvSpPr txBox="1"/>
          <p:nvPr/>
        </p:nvSpPr>
        <p:spPr>
          <a:xfrm>
            <a:off x="2695074" y="305068"/>
            <a:ext cx="6801851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dirty="0" err="1">
                <a:latin typeface="El missier"/>
              </a:rPr>
              <a:t>class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KMP_String_Matching</a:t>
            </a:r>
            <a:r>
              <a:rPr lang="es-CO" sz="1600" dirty="0">
                <a:latin typeface="El missier"/>
              </a:rPr>
              <a:t> {</a:t>
            </a:r>
          </a:p>
          <a:p>
            <a:r>
              <a:rPr lang="es-CO" sz="1600" dirty="0">
                <a:latin typeface="El missier"/>
              </a:rPr>
              <a:t>	</a:t>
            </a:r>
            <a:r>
              <a:rPr lang="es-CO" sz="1600" dirty="0" err="1">
                <a:latin typeface="El missier"/>
              </a:rPr>
              <a:t>static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void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KMPSearch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pat</a:t>
            </a:r>
            <a:r>
              <a:rPr lang="es-CO" sz="1600" dirty="0">
                <a:latin typeface="El missier"/>
              </a:rPr>
              <a:t>, 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txt</a:t>
            </a:r>
            <a:r>
              <a:rPr lang="es-CO" sz="1600" dirty="0">
                <a:latin typeface="El missier"/>
              </a:rPr>
              <a:t>){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M = </a:t>
            </a:r>
            <a:r>
              <a:rPr lang="es-CO" sz="1600" dirty="0" err="1">
                <a:latin typeface="El missier"/>
              </a:rPr>
              <a:t>pat.length</a:t>
            </a:r>
            <a:r>
              <a:rPr lang="es-CO" sz="1600" dirty="0">
                <a:latin typeface="El missier"/>
              </a:rPr>
              <a:t>();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N = </a:t>
            </a:r>
            <a:r>
              <a:rPr lang="es-CO" sz="1600" dirty="0" err="1">
                <a:latin typeface="El missier"/>
              </a:rPr>
              <a:t>txt.length</a:t>
            </a:r>
            <a:r>
              <a:rPr lang="es-CO" sz="1600" dirty="0">
                <a:latin typeface="El missier"/>
              </a:rPr>
              <a:t>();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[] = new 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[M];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j = 0; 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computeLPSArray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pat</a:t>
            </a:r>
            <a:r>
              <a:rPr lang="es-CO" sz="1600" dirty="0">
                <a:latin typeface="El missier"/>
              </a:rPr>
              <a:t>, M,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);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i = 0; 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while</a:t>
            </a:r>
            <a:r>
              <a:rPr lang="es-CO" sz="1600" dirty="0">
                <a:latin typeface="El missier"/>
              </a:rPr>
              <a:t> ((N - i) &gt;= (M - j)) {</a:t>
            </a:r>
          </a:p>
          <a:p>
            <a:r>
              <a:rPr lang="es-CO" sz="1600" dirty="0">
                <a:latin typeface="El missier"/>
              </a:rPr>
              <a:t>			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</a:t>
            </a:r>
            <a:r>
              <a:rPr lang="es-CO" sz="1600" dirty="0" err="1">
                <a:latin typeface="El missier"/>
              </a:rPr>
              <a:t>pat.charAt</a:t>
            </a:r>
            <a:r>
              <a:rPr lang="es-CO" sz="1600" dirty="0">
                <a:latin typeface="El missier"/>
              </a:rPr>
              <a:t>(j) == </a:t>
            </a:r>
            <a:r>
              <a:rPr lang="es-CO" sz="1600" dirty="0" err="1">
                <a:latin typeface="El missier"/>
              </a:rPr>
              <a:t>txt.charAt</a:t>
            </a:r>
            <a:r>
              <a:rPr lang="es-CO" sz="1600" dirty="0">
                <a:latin typeface="El missier"/>
              </a:rPr>
              <a:t>(i)) {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j++</a:t>
            </a:r>
            <a:r>
              <a:rPr lang="es-CO" sz="1600" dirty="0">
                <a:latin typeface="El missier"/>
              </a:rPr>
              <a:t>;</a:t>
            </a:r>
          </a:p>
          <a:p>
            <a:r>
              <a:rPr lang="es-CO" sz="1600" dirty="0">
                <a:latin typeface="El missier"/>
              </a:rPr>
              <a:t>				i++;</a:t>
            </a:r>
          </a:p>
          <a:p>
            <a:r>
              <a:rPr lang="es-CO" sz="1600" dirty="0">
                <a:latin typeface="El missier"/>
              </a:rPr>
              <a:t>			}</a:t>
            </a:r>
          </a:p>
          <a:p>
            <a:r>
              <a:rPr lang="es-CO" sz="1600" dirty="0">
                <a:latin typeface="El missier"/>
              </a:rPr>
              <a:t>			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(j == M) {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System.out.println</a:t>
            </a:r>
            <a:r>
              <a:rPr lang="es-CO" sz="1600" dirty="0">
                <a:latin typeface="El missier"/>
              </a:rPr>
              <a:t>("</a:t>
            </a:r>
            <a:r>
              <a:rPr lang="es-CO" sz="1600" dirty="0" err="1">
                <a:latin typeface="El missier"/>
              </a:rPr>
              <a:t>Found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pattern</a:t>
            </a:r>
            <a:r>
              <a:rPr lang="es-CO" sz="1600" dirty="0">
                <a:latin typeface="El missier"/>
              </a:rPr>
              <a:t> "+ "at </a:t>
            </a:r>
            <a:r>
              <a:rPr lang="es-CO" sz="1600" dirty="0" err="1">
                <a:latin typeface="El missier"/>
              </a:rPr>
              <a:t>index</a:t>
            </a:r>
            <a:r>
              <a:rPr lang="es-CO" sz="1600" dirty="0">
                <a:latin typeface="El missier"/>
              </a:rPr>
              <a:t> " + (i - j));</a:t>
            </a:r>
          </a:p>
          <a:p>
            <a:r>
              <a:rPr lang="es-CO" sz="1600" dirty="0">
                <a:latin typeface="El missier"/>
              </a:rPr>
              <a:t>				j =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[j - 1];</a:t>
            </a:r>
          </a:p>
          <a:p>
            <a:r>
              <a:rPr lang="es-CO" sz="1600" dirty="0">
                <a:latin typeface="El missier"/>
              </a:rPr>
              <a:t>			}</a:t>
            </a:r>
          </a:p>
          <a:p>
            <a:r>
              <a:rPr lang="es-CO" sz="1600" dirty="0">
                <a:latin typeface="El missier"/>
              </a:rPr>
              <a:t>			</a:t>
            </a:r>
            <a:r>
              <a:rPr lang="es-CO" sz="1600" dirty="0" err="1">
                <a:latin typeface="El missier"/>
              </a:rPr>
              <a:t>else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(i &lt; N &amp;&amp; </a:t>
            </a:r>
            <a:r>
              <a:rPr lang="es-CO" sz="1600" dirty="0" err="1">
                <a:latin typeface="El missier"/>
              </a:rPr>
              <a:t>pat.charAt</a:t>
            </a:r>
            <a:r>
              <a:rPr lang="es-CO" sz="1600" dirty="0">
                <a:latin typeface="El missier"/>
              </a:rPr>
              <a:t>(j) != </a:t>
            </a:r>
            <a:r>
              <a:rPr lang="es-CO" sz="1600" dirty="0" err="1">
                <a:latin typeface="El missier"/>
              </a:rPr>
              <a:t>txt.charAt</a:t>
            </a:r>
            <a:r>
              <a:rPr lang="es-CO" sz="1600" dirty="0">
                <a:latin typeface="El missier"/>
              </a:rPr>
              <a:t>(i)) {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(j != 0)</a:t>
            </a:r>
          </a:p>
          <a:p>
            <a:r>
              <a:rPr lang="es-CO" sz="1600" dirty="0">
                <a:latin typeface="El missier"/>
              </a:rPr>
              <a:t>					j =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[j - 1];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else</a:t>
            </a:r>
            <a:endParaRPr lang="es-CO" sz="1600" dirty="0">
              <a:latin typeface="El missier"/>
            </a:endParaRPr>
          </a:p>
          <a:p>
            <a:r>
              <a:rPr lang="es-CO" sz="1600" dirty="0">
                <a:latin typeface="El missier"/>
              </a:rPr>
              <a:t>					i = i + 1;</a:t>
            </a:r>
          </a:p>
          <a:p>
            <a:r>
              <a:rPr lang="es-CO" sz="1600" dirty="0">
                <a:latin typeface="El missier"/>
              </a:rPr>
              <a:t>			}</a:t>
            </a:r>
          </a:p>
          <a:p>
            <a:r>
              <a:rPr lang="es-CO" sz="1600" dirty="0">
                <a:latin typeface="El missier"/>
              </a:rPr>
              <a:t>		}</a:t>
            </a:r>
          </a:p>
          <a:p>
            <a:r>
              <a:rPr lang="es-CO" sz="1600" dirty="0">
                <a:latin typeface="El missier"/>
              </a:rPr>
              <a:t>	}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31399A3-0914-8555-3A31-FD6E7B724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8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EC989838-1AC0-D053-2D52-93E7C8CAF6D3}"/>
              </a:ext>
            </a:extLst>
          </p:cNvPr>
          <p:cNvSpPr txBox="1"/>
          <p:nvPr/>
        </p:nvSpPr>
        <p:spPr>
          <a:xfrm>
            <a:off x="3176337" y="182627"/>
            <a:ext cx="6096000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dirty="0" err="1">
                <a:latin typeface="El missier"/>
              </a:rPr>
              <a:t>static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void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computeLPSArray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pat</a:t>
            </a:r>
            <a:r>
              <a:rPr lang="es-CO" sz="1600" dirty="0">
                <a:latin typeface="El missier"/>
              </a:rPr>
              <a:t>, 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M, 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[]) {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 = 0;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int</a:t>
            </a:r>
            <a:r>
              <a:rPr lang="es-CO" sz="1600" dirty="0">
                <a:latin typeface="El missier"/>
              </a:rPr>
              <a:t> i = 1;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[0] = 0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while</a:t>
            </a:r>
            <a:r>
              <a:rPr lang="es-CO" sz="1600" dirty="0">
                <a:latin typeface="El missier"/>
              </a:rPr>
              <a:t> (i &lt; M) {</a:t>
            </a:r>
          </a:p>
          <a:p>
            <a:r>
              <a:rPr lang="es-CO" sz="1600" dirty="0">
                <a:latin typeface="El missier"/>
              </a:rPr>
              <a:t>			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</a:t>
            </a:r>
            <a:r>
              <a:rPr lang="es-CO" sz="1600" dirty="0" err="1">
                <a:latin typeface="El missier"/>
              </a:rPr>
              <a:t>pat.charAt</a:t>
            </a:r>
            <a:r>
              <a:rPr lang="es-CO" sz="1600" dirty="0">
                <a:latin typeface="El missier"/>
              </a:rPr>
              <a:t>(i) == </a:t>
            </a:r>
            <a:r>
              <a:rPr lang="es-CO" sz="1600" dirty="0" err="1">
                <a:latin typeface="El missier"/>
              </a:rPr>
              <a:t>pat.charAt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)) {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++;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[i] = 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;</a:t>
            </a:r>
          </a:p>
          <a:p>
            <a:r>
              <a:rPr lang="es-CO" sz="1600" dirty="0">
                <a:latin typeface="El missier"/>
              </a:rPr>
              <a:t>				i++;</a:t>
            </a:r>
          </a:p>
          <a:p>
            <a:r>
              <a:rPr lang="es-CO" sz="1600" dirty="0">
                <a:latin typeface="El missier"/>
              </a:rPr>
              <a:t>			}</a:t>
            </a:r>
          </a:p>
          <a:p>
            <a:r>
              <a:rPr lang="es-CO" sz="1600" dirty="0">
                <a:latin typeface="El missier"/>
              </a:rPr>
              <a:t>			</a:t>
            </a:r>
            <a:r>
              <a:rPr lang="es-CO" sz="1600" dirty="0" err="1">
                <a:latin typeface="El missier"/>
              </a:rPr>
              <a:t>else</a:t>
            </a:r>
            <a:r>
              <a:rPr lang="es-CO" sz="1600" dirty="0">
                <a:latin typeface="El missier"/>
              </a:rPr>
              <a:t> {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if</a:t>
            </a:r>
            <a:r>
              <a:rPr lang="es-CO" sz="1600" dirty="0">
                <a:latin typeface="El missier"/>
              </a:rPr>
              <a:t> (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 != 0) {</a:t>
            </a:r>
          </a:p>
          <a:p>
            <a:r>
              <a:rPr lang="es-CO" sz="1600" dirty="0">
                <a:latin typeface="El missier"/>
              </a:rPr>
              <a:t>					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 = 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 - 1];</a:t>
            </a:r>
          </a:p>
          <a:p>
            <a:r>
              <a:rPr lang="es-CO" sz="1600" dirty="0">
                <a:latin typeface="El missier"/>
              </a:rPr>
              <a:t>				}</a:t>
            </a:r>
          </a:p>
          <a:p>
            <a:r>
              <a:rPr lang="es-CO" sz="1600" dirty="0">
                <a:latin typeface="El missier"/>
              </a:rPr>
              <a:t>				</a:t>
            </a:r>
            <a:r>
              <a:rPr lang="es-CO" sz="1600" dirty="0" err="1">
                <a:latin typeface="El missier"/>
              </a:rPr>
              <a:t>else</a:t>
            </a:r>
            <a:r>
              <a:rPr lang="es-CO" sz="1600" dirty="0">
                <a:latin typeface="El missier"/>
              </a:rPr>
              <a:t> {</a:t>
            </a:r>
          </a:p>
          <a:p>
            <a:r>
              <a:rPr lang="es-CO" sz="1600" dirty="0">
                <a:latin typeface="El missier"/>
              </a:rPr>
              <a:t>					</a:t>
            </a:r>
            <a:r>
              <a:rPr lang="es-CO" sz="1600" dirty="0" err="1">
                <a:latin typeface="El missier"/>
              </a:rPr>
              <a:t>lps</a:t>
            </a:r>
            <a:r>
              <a:rPr lang="es-CO" sz="1600" dirty="0">
                <a:latin typeface="El missier"/>
              </a:rPr>
              <a:t>[i] = </a:t>
            </a:r>
            <a:r>
              <a:rPr lang="es-CO" sz="1600" dirty="0" err="1">
                <a:latin typeface="El missier"/>
              </a:rPr>
              <a:t>len</a:t>
            </a:r>
            <a:r>
              <a:rPr lang="es-CO" sz="1600" dirty="0">
                <a:latin typeface="El missier"/>
              </a:rPr>
              <a:t>;</a:t>
            </a:r>
          </a:p>
          <a:p>
            <a:r>
              <a:rPr lang="es-CO" sz="1600" dirty="0">
                <a:latin typeface="El missier"/>
              </a:rPr>
              <a:t>					i++;</a:t>
            </a:r>
          </a:p>
          <a:p>
            <a:r>
              <a:rPr lang="es-CO" sz="1600" dirty="0">
                <a:latin typeface="El missier"/>
              </a:rPr>
              <a:t>				}</a:t>
            </a:r>
          </a:p>
          <a:p>
            <a:r>
              <a:rPr lang="es-CO" sz="1600" dirty="0">
                <a:latin typeface="El missier"/>
              </a:rPr>
              <a:t>			}</a:t>
            </a:r>
          </a:p>
          <a:p>
            <a:r>
              <a:rPr lang="es-CO" sz="1600" dirty="0">
                <a:latin typeface="El missier"/>
              </a:rPr>
              <a:t>		}</a:t>
            </a:r>
          </a:p>
          <a:p>
            <a:r>
              <a:rPr lang="es-CO" sz="1600" dirty="0">
                <a:latin typeface="El missier"/>
              </a:rPr>
              <a:t>	}</a:t>
            </a:r>
          </a:p>
          <a:p>
            <a:r>
              <a:rPr lang="es-CO" sz="1600" dirty="0">
                <a:latin typeface="El missier"/>
              </a:rPr>
              <a:t>	</a:t>
            </a:r>
            <a:r>
              <a:rPr lang="es-CO" sz="1600" dirty="0" err="1">
                <a:latin typeface="El missier"/>
              </a:rPr>
              <a:t>public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static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void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main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args</a:t>
            </a:r>
            <a:r>
              <a:rPr lang="es-CO" sz="1600" dirty="0">
                <a:latin typeface="El missier"/>
              </a:rPr>
              <a:t>[]) {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txt</a:t>
            </a:r>
            <a:r>
              <a:rPr lang="es-CO" sz="1600" dirty="0">
                <a:latin typeface="El missier"/>
              </a:rPr>
              <a:t> = "ABABDABACDABABCABAB";</a:t>
            </a:r>
          </a:p>
          <a:p>
            <a:r>
              <a:rPr lang="es-CO" sz="1600" dirty="0">
                <a:latin typeface="El missier"/>
              </a:rPr>
              <a:t>		</a:t>
            </a:r>
            <a:r>
              <a:rPr lang="es-CO" sz="1600" dirty="0" err="1">
                <a:latin typeface="El missier"/>
              </a:rPr>
              <a:t>String</a:t>
            </a:r>
            <a:r>
              <a:rPr lang="es-CO" sz="1600" dirty="0">
                <a:latin typeface="El missier"/>
              </a:rPr>
              <a:t> </a:t>
            </a:r>
            <a:r>
              <a:rPr lang="es-CO" sz="1600" dirty="0" err="1">
                <a:latin typeface="El missier"/>
              </a:rPr>
              <a:t>pat</a:t>
            </a:r>
            <a:r>
              <a:rPr lang="es-CO" sz="1600" dirty="0">
                <a:latin typeface="El missier"/>
              </a:rPr>
              <a:t> = "ABABCABAB";</a:t>
            </a:r>
          </a:p>
          <a:p>
            <a:r>
              <a:rPr lang="es-CO" sz="1600" dirty="0">
                <a:latin typeface="El missier"/>
              </a:rPr>
              <a:t>		new </a:t>
            </a:r>
            <a:r>
              <a:rPr lang="es-CO" sz="1600" dirty="0" err="1">
                <a:latin typeface="El missier"/>
              </a:rPr>
              <a:t>KMP_String_Matching</a:t>
            </a:r>
            <a:r>
              <a:rPr lang="es-CO" sz="1600" dirty="0">
                <a:latin typeface="El missier"/>
              </a:rPr>
              <a:t>().</a:t>
            </a:r>
            <a:r>
              <a:rPr lang="es-CO" sz="1600" dirty="0" err="1">
                <a:latin typeface="El missier"/>
              </a:rPr>
              <a:t>KMPSearch</a:t>
            </a:r>
            <a:r>
              <a:rPr lang="es-CO" sz="1600" dirty="0">
                <a:latin typeface="El missier"/>
              </a:rPr>
              <a:t>(</a:t>
            </a:r>
            <a:r>
              <a:rPr lang="es-CO" sz="1600" dirty="0" err="1">
                <a:latin typeface="El missier"/>
              </a:rPr>
              <a:t>pat</a:t>
            </a:r>
            <a:r>
              <a:rPr lang="es-CO" sz="1600" dirty="0">
                <a:latin typeface="El missier"/>
              </a:rPr>
              <a:t>, </a:t>
            </a:r>
            <a:r>
              <a:rPr lang="es-CO" sz="1600" dirty="0" err="1">
                <a:latin typeface="El missier"/>
              </a:rPr>
              <a:t>txt</a:t>
            </a:r>
            <a:r>
              <a:rPr lang="es-CO" sz="1600" dirty="0">
                <a:latin typeface="El missier"/>
              </a:rPr>
              <a:t>);</a:t>
            </a:r>
          </a:p>
          <a:p>
            <a:r>
              <a:rPr lang="es-CO" sz="1600" dirty="0">
                <a:latin typeface="El missier"/>
              </a:rPr>
              <a:t>	}</a:t>
            </a:r>
          </a:p>
          <a:p>
            <a:r>
              <a:rPr lang="es-CO" sz="1600" dirty="0">
                <a:latin typeface="El missier"/>
              </a:rPr>
              <a:t>}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F56BB6-B55D-E049-B3DF-FCCB18262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41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BD0B16E-523E-3F3C-4EB8-683071EA0323}"/>
              </a:ext>
            </a:extLst>
          </p:cNvPr>
          <p:cNvSpPr txBox="1"/>
          <p:nvPr/>
        </p:nvSpPr>
        <p:spPr>
          <a:xfrm>
            <a:off x="3143871" y="4318121"/>
            <a:ext cx="801188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s-MX" sz="4000" dirty="0">
              <a:solidFill>
                <a:prstClr val="black"/>
              </a:solidFill>
              <a:latin typeface="arial" panose="020B0604020202020204" pitchFamily="34" charset="0"/>
            </a:endParaRPr>
          </a:p>
          <a:p>
            <a:pPr marR="0" lvl="0" algn="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s-MX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Programación Competitiva </a:t>
            </a:r>
            <a:r>
              <a:rPr kumimoji="0" lang="es-MX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Seinisir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R="0" lvl="0" algn="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4000" dirty="0">
                <a:solidFill>
                  <a:prstClr val="black"/>
                </a:solidFill>
                <a:latin typeface="arial" panose="020B0604020202020204" pitchFamily="34" charset="0"/>
              </a:rPr>
              <a:t>2022 - 2</a:t>
            </a:r>
            <a:endParaRPr kumimoji="0" lang="es-MX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CC8CDAE-B6D3-91CA-552B-2F36CF118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22092F1-3031-AC98-6027-2B010B5A3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139" y="746029"/>
            <a:ext cx="4987722" cy="3300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35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4482734-1C7E-1F2D-BF13-D482D539409D}"/>
              </a:ext>
            </a:extLst>
          </p:cNvPr>
          <p:cNvSpPr txBox="1"/>
          <p:nvPr/>
        </p:nvSpPr>
        <p:spPr>
          <a:xfrm>
            <a:off x="2965498" y="1067307"/>
            <a:ext cx="339634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6000" dirty="0">
                <a:latin typeface="El missier"/>
              </a:rPr>
              <a:t>Temario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4E6E650-6CA4-104F-5AC0-BD843E970A6B}"/>
              </a:ext>
            </a:extLst>
          </p:cNvPr>
          <p:cNvSpPr txBox="1"/>
          <p:nvPr/>
        </p:nvSpPr>
        <p:spPr>
          <a:xfrm>
            <a:off x="1831857" y="3020705"/>
            <a:ext cx="339634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es-MX" sz="5400" dirty="0" err="1">
                <a:latin typeface="El missier"/>
              </a:rPr>
              <a:t>Naive</a:t>
            </a:r>
            <a:endParaRPr lang="es-MX" sz="5400" dirty="0">
              <a:latin typeface="El missier"/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es-MX" sz="5400" dirty="0" err="1">
                <a:latin typeface="El missier"/>
              </a:rPr>
              <a:t>Kmp</a:t>
            </a:r>
            <a:endParaRPr lang="es-MX" sz="5400" dirty="0">
              <a:latin typeface="El missier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C90AEFB-7A1A-C430-161F-A91B75BCA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907" y="2551837"/>
            <a:ext cx="4403724" cy="290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E8F38B0-50D8-BAC4-67A6-7538600E4B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490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BDF84F3-3046-1AF8-EC4A-7BC4E288AC38}"/>
              </a:ext>
            </a:extLst>
          </p:cNvPr>
          <p:cNvSpPr txBox="1"/>
          <p:nvPr/>
        </p:nvSpPr>
        <p:spPr>
          <a:xfrm>
            <a:off x="4203031" y="2497976"/>
            <a:ext cx="378593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1500" dirty="0" err="1">
                <a:latin typeface="El missier"/>
              </a:rPr>
              <a:t>Naive</a:t>
            </a:r>
            <a:endParaRPr lang="es-CO" sz="8800" dirty="0">
              <a:latin typeface="El missier"/>
            </a:endParaRPr>
          </a:p>
        </p:txBody>
      </p:sp>
    </p:spTree>
    <p:extLst>
      <p:ext uri="{BB962C8B-B14F-4D97-AF65-F5344CB8AC3E}">
        <p14:creationId xmlns:p14="http://schemas.microsoft.com/office/powerpoint/2010/main" val="4173294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2ED179A-D8F2-10CE-7DFC-4A8645615284}"/>
              </a:ext>
            </a:extLst>
          </p:cNvPr>
          <p:cNvSpPr txBox="1"/>
          <p:nvPr/>
        </p:nvSpPr>
        <p:spPr>
          <a:xfrm>
            <a:off x="1379621" y="1166842"/>
            <a:ext cx="943275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400" dirty="0">
                <a:latin typeface="El missier"/>
              </a:rPr>
              <a:t>Dado un texto de longitud N </a:t>
            </a:r>
            <a:r>
              <a:rPr lang="es-MX" sz="2400" dirty="0" err="1">
                <a:latin typeface="El missier"/>
              </a:rPr>
              <a:t>txt</a:t>
            </a:r>
            <a:r>
              <a:rPr lang="es-MX" sz="2400" dirty="0">
                <a:latin typeface="El missier"/>
              </a:rPr>
              <a:t>[0..N-1] y un patrón de longitud M </a:t>
            </a:r>
            <a:r>
              <a:rPr lang="es-MX" sz="2400" dirty="0" err="1">
                <a:latin typeface="El missier"/>
              </a:rPr>
              <a:t>pat</a:t>
            </a:r>
            <a:r>
              <a:rPr lang="es-MX" sz="2400" dirty="0">
                <a:latin typeface="El missier"/>
              </a:rPr>
              <a:t>[0..M-1], escriba una función </a:t>
            </a:r>
            <a:r>
              <a:rPr lang="es-MX" sz="2400" dirty="0" err="1">
                <a:latin typeface="El missier"/>
              </a:rPr>
              <a:t>search</a:t>
            </a:r>
            <a:r>
              <a:rPr lang="es-MX" sz="2400" dirty="0">
                <a:latin typeface="El missier"/>
              </a:rPr>
              <a:t>(</a:t>
            </a:r>
            <a:r>
              <a:rPr lang="es-MX" sz="2400" dirty="0" err="1">
                <a:latin typeface="El missier"/>
              </a:rPr>
              <a:t>char</a:t>
            </a:r>
            <a:r>
              <a:rPr lang="es-MX" sz="2400" dirty="0">
                <a:latin typeface="El missier"/>
              </a:rPr>
              <a:t> </a:t>
            </a:r>
            <a:r>
              <a:rPr lang="es-MX" sz="2400" dirty="0" err="1">
                <a:latin typeface="El missier"/>
              </a:rPr>
              <a:t>pat</a:t>
            </a:r>
            <a:r>
              <a:rPr lang="es-MX" sz="2400" dirty="0">
                <a:latin typeface="El missier"/>
              </a:rPr>
              <a:t>[], </a:t>
            </a:r>
            <a:r>
              <a:rPr lang="es-MX" sz="2400" dirty="0" err="1">
                <a:latin typeface="El missier"/>
              </a:rPr>
              <a:t>char</a:t>
            </a:r>
            <a:r>
              <a:rPr lang="es-MX" sz="2400" dirty="0">
                <a:latin typeface="El missier"/>
              </a:rPr>
              <a:t> </a:t>
            </a:r>
            <a:r>
              <a:rPr lang="es-MX" sz="2400" dirty="0" err="1">
                <a:latin typeface="El missier"/>
              </a:rPr>
              <a:t>txt</a:t>
            </a:r>
            <a:r>
              <a:rPr lang="es-MX" sz="2400" dirty="0">
                <a:latin typeface="El missier"/>
              </a:rPr>
              <a:t>[]) que imprima todas las apariciones de </a:t>
            </a:r>
            <a:r>
              <a:rPr lang="es-MX" sz="2400" dirty="0" err="1">
                <a:latin typeface="El missier"/>
              </a:rPr>
              <a:t>pat</a:t>
            </a:r>
            <a:r>
              <a:rPr lang="es-MX" sz="2400" dirty="0">
                <a:latin typeface="El missier"/>
              </a:rPr>
              <a:t>[] en </a:t>
            </a:r>
            <a:r>
              <a:rPr lang="es-MX" sz="2400" dirty="0" err="1">
                <a:latin typeface="El missier"/>
              </a:rPr>
              <a:t>txt</a:t>
            </a:r>
            <a:r>
              <a:rPr lang="es-MX" sz="2400" dirty="0">
                <a:latin typeface="El missier"/>
              </a:rPr>
              <a:t>[]. Puede suponer que N &gt; M.</a:t>
            </a:r>
          </a:p>
          <a:p>
            <a:pPr algn="just"/>
            <a:endParaRPr lang="es-MX" sz="2400" dirty="0">
              <a:latin typeface="El missier"/>
            </a:endParaRPr>
          </a:p>
          <a:p>
            <a:pPr algn="just"/>
            <a:r>
              <a:rPr lang="es-MX" sz="2400" dirty="0">
                <a:latin typeface="El missier"/>
              </a:rPr>
              <a:t>Ejemplos: </a:t>
            </a:r>
          </a:p>
          <a:p>
            <a:pPr algn="just"/>
            <a:endParaRPr lang="es-MX" sz="2400" dirty="0">
              <a:latin typeface="El missier"/>
            </a:endParaRPr>
          </a:p>
          <a:p>
            <a:pPr algn="just"/>
            <a:r>
              <a:rPr lang="es-MX" sz="2400" dirty="0">
                <a:latin typeface="El missier"/>
              </a:rPr>
              <a:t>Entrada:  </a:t>
            </a:r>
            <a:r>
              <a:rPr lang="es-MX" sz="2400" dirty="0" err="1">
                <a:latin typeface="El missier"/>
              </a:rPr>
              <a:t>txt</a:t>
            </a:r>
            <a:r>
              <a:rPr lang="es-MX" sz="2400" dirty="0">
                <a:latin typeface="El missier"/>
              </a:rPr>
              <a:t>[] = “ESTE ES UN TEXTO DE PRUEBA”, </a:t>
            </a:r>
            <a:r>
              <a:rPr lang="es-MX" sz="2400" dirty="0" err="1">
                <a:latin typeface="El missier"/>
              </a:rPr>
              <a:t>pat</a:t>
            </a:r>
            <a:r>
              <a:rPr lang="es-MX" sz="2400" dirty="0">
                <a:latin typeface="El missier"/>
              </a:rPr>
              <a:t>[] = “PRUEBA”</a:t>
            </a:r>
          </a:p>
          <a:p>
            <a:pPr algn="just"/>
            <a:r>
              <a:rPr lang="es-MX" sz="2400" dirty="0">
                <a:latin typeface="El missier"/>
              </a:rPr>
              <a:t>Salida: Patrón encontrado en el índice 10</a:t>
            </a:r>
          </a:p>
          <a:p>
            <a:pPr algn="just"/>
            <a:endParaRPr lang="es-MX" sz="2400" dirty="0">
              <a:latin typeface="El missier"/>
            </a:endParaRPr>
          </a:p>
          <a:p>
            <a:pPr algn="just"/>
            <a:r>
              <a:rPr lang="es-MX" sz="2400" dirty="0">
                <a:latin typeface="El missier"/>
              </a:rPr>
              <a:t>Entrada:  </a:t>
            </a:r>
            <a:r>
              <a:rPr lang="es-MX" sz="2400" dirty="0" err="1">
                <a:latin typeface="El missier"/>
              </a:rPr>
              <a:t>txt</a:t>
            </a:r>
            <a:r>
              <a:rPr lang="es-MX" sz="2400" dirty="0">
                <a:latin typeface="El missier"/>
              </a:rPr>
              <a:t>[] = “AABAACAADAABAABA”, </a:t>
            </a:r>
            <a:r>
              <a:rPr lang="es-MX" sz="2400" dirty="0" err="1">
                <a:latin typeface="El missier"/>
              </a:rPr>
              <a:t>pat</a:t>
            </a:r>
            <a:r>
              <a:rPr lang="es-MX" sz="2400" dirty="0">
                <a:latin typeface="El missier"/>
              </a:rPr>
              <a:t>[] = “AABA”</a:t>
            </a:r>
          </a:p>
          <a:p>
            <a:pPr algn="just"/>
            <a:r>
              <a:rPr lang="es-MX" sz="2400" dirty="0">
                <a:latin typeface="El missier"/>
              </a:rPr>
              <a:t>Salida: Patrón encontrado en el índice 0, Patrón encontrado en el índice 9, Patrón encontrado en el índice 12</a:t>
            </a:r>
            <a:endParaRPr lang="es-CO" sz="2400" dirty="0">
              <a:latin typeface="El missier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A5CA24A-71F8-40B2-7410-0372E88F51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43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ja ligera">
            <a:extLst>
              <a:ext uri="{FF2B5EF4-FFF2-40B4-BE49-F238E27FC236}">
                <a16:creationId xmlns:a16="http://schemas.microsoft.com/office/drawing/2014/main" id="{29701F81-1E22-0596-EC14-C7F428EAB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287" y="1371600"/>
            <a:ext cx="6829425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63FACFB8-73A4-2FB4-4CA7-237C46C48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751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CDE7D08-F01D-9388-C9B9-AEC50201ADCE}"/>
              </a:ext>
            </a:extLst>
          </p:cNvPr>
          <p:cNvSpPr txBox="1"/>
          <p:nvPr/>
        </p:nvSpPr>
        <p:spPr>
          <a:xfrm>
            <a:off x="1732547" y="2305615"/>
            <a:ext cx="872690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2800" b="0" i="0" dirty="0">
                <a:solidFill>
                  <a:srgbClr val="273239"/>
                </a:solidFill>
                <a:effectLst/>
                <a:latin typeface="El missier"/>
              </a:rPr>
              <a:t>La búsqueda de patrones es un problema importante en informática. Cuando buscamos una cadena en un bloc de notas/archivo de Word, en un navegador o en una base de datos, se utilizan algoritmos de búsqueda de patrones para mostrar los resultados de la búsqueda. </a:t>
            </a:r>
            <a:endParaRPr lang="es-CO" sz="2800" dirty="0">
              <a:latin typeface="El missier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D310499-E746-EC3A-ACB6-90B26ADF4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27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DAE3A4A-1E26-BB39-7DCD-711E7F76FA6D}"/>
              </a:ext>
            </a:extLst>
          </p:cNvPr>
          <p:cNvSpPr txBox="1"/>
          <p:nvPr/>
        </p:nvSpPr>
        <p:spPr>
          <a:xfrm>
            <a:off x="2751221" y="751344"/>
            <a:ext cx="668955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dirty="0" err="1"/>
              <a:t>public</a:t>
            </a:r>
            <a:r>
              <a:rPr lang="es-CO" dirty="0"/>
              <a:t> </a:t>
            </a:r>
            <a:r>
              <a:rPr lang="es-CO" dirty="0" err="1"/>
              <a:t>class</a:t>
            </a:r>
            <a:r>
              <a:rPr lang="es-CO" dirty="0"/>
              <a:t> </a:t>
            </a:r>
            <a:r>
              <a:rPr lang="es-CO" dirty="0" err="1"/>
              <a:t>NaiveSearch</a:t>
            </a:r>
            <a:r>
              <a:rPr lang="es-CO" dirty="0"/>
              <a:t> {</a:t>
            </a:r>
          </a:p>
          <a:p>
            <a:r>
              <a:rPr lang="es-CO" dirty="0"/>
              <a:t>	</a:t>
            </a:r>
            <a:r>
              <a:rPr lang="es-CO" dirty="0" err="1"/>
              <a:t>static</a:t>
            </a:r>
            <a:r>
              <a:rPr lang="es-CO" dirty="0"/>
              <a:t> </a:t>
            </a:r>
            <a:r>
              <a:rPr lang="es-CO" dirty="0" err="1"/>
              <a:t>void</a:t>
            </a:r>
            <a:r>
              <a:rPr lang="es-CO" dirty="0"/>
              <a:t> </a:t>
            </a:r>
            <a:r>
              <a:rPr lang="es-CO" dirty="0" err="1"/>
              <a:t>search</a:t>
            </a:r>
            <a:r>
              <a:rPr lang="es-CO" dirty="0"/>
              <a:t>(</a:t>
            </a:r>
            <a:r>
              <a:rPr lang="es-CO" dirty="0" err="1"/>
              <a:t>String</a:t>
            </a:r>
            <a:r>
              <a:rPr lang="es-CO" dirty="0"/>
              <a:t> </a:t>
            </a:r>
            <a:r>
              <a:rPr lang="es-CO" dirty="0" err="1"/>
              <a:t>pat</a:t>
            </a:r>
            <a:r>
              <a:rPr lang="es-CO" dirty="0"/>
              <a:t>, </a:t>
            </a:r>
            <a:r>
              <a:rPr lang="es-CO" dirty="0" err="1"/>
              <a:t>String</a:t>
            </a:r>
            <a:r>
              <a:rPr lang="es-CO" dirty="0"/>
              <a:t> </a:t>
            </a:r>
            <a:r>
              <a:rPr lang="es-CO" dirty="0" err="1"/>
              <a:t>txt</a:t>
            </a:r>
            <a:r>
              <a:rPr lang="es-CO" dirty="0"/>
              <a:t>){</a:t>
            </a:r>
          </a:p>
          <a:p>
            <a:r>
              <a:rPr lang="es-CO" dirty="0"/>
              <a:t>		</a:t>
            </a:r>
            <a:r>
              <a:rPr lang="es-CO" dirty="0" err="1"/>
              <a:t>int</a:t>
            </a:r>
            <a:r>
              <a:rPr lang="es-CO" dirty="0"/>
              <a:t> l1 = </a:t>
            </a:r>
            <a:r>
              <a:rPr lang="es-CO" dirty="0" err="1"/>
              <a:t>pat.length</a:t>
            </a:r>
            <a:r>
              <a:rPr lang="es-CO" dirty="0"/>
              <a:t>();</a:t>
            </a:r>
          </a:p>
          <a:p>
            <a:r>
              <a:rPr lang="es-CO" dirty="0"/>
              <a:t>		</a:t>
            </a:r>
            <a:r>
              <a:rPr lang="es-CO" dirty="0" err="1"/>
              <a:t>int</a:t>
            </a:r>
            <a:r>
              <a:rPr lang="es-CO" dirty="0"/>
              <a:t> l2 = </a:t>
            </a:r>
            <a:r>
              <a:rPr lang="es-CO" dirty="0" err="1"/>
              <a:t>txt.length</a:t>
            </a:r>
            <a:r>
              <a:rPr lang="es-CO" dirty="0"/>
              <a:t>();</a:t>
            </a:r>
          </a:p>
          <a:p>
            <a:r>
              <a:rPr lang="es-CO" dirty="0"/>
              <a:t>		</a:t>
            </a:r>
            <a:r>
              <a:rPr lang="es-CO" dirty="0" err="1"/>
              <a:t>int</a:t>
            </a:r>
            <a:r>
              <a:rPr lang="es-CO" dirty="0"/>
              <a:t> i = 0, j = l2 - 1;</a:t>
            </a:r>
          </a:p>
          <a:p>
            <a:r>
              <a:rPr lang="es-CO" dirty="0"/>
              <a:t>		</a:t>
            </a:r>
            <a:r>
              <a:rPr lang="es-CO" dirty="0" err="1"/>
              <a:t>for</a:t>
            </a:r>
            <a:r>
              <a:rPr lang="es-CO" dirty="0"/>
              <a:t> (i = 0, j = l2 - 1; j &lt; l1;) {</a:t>
            </a:r>
          </a:p>
          <a:p>
            <a:r>
              <a:rPr lang="es-CO" dirty="0"/>
              <a:t>			</a:t>
            </a:r>
            <a:r>
              <a:rPr lang="es-CO" dirty="0" err="1"/>
              <a:t>if</a:t>
            </a:r>
            <a:r>
              <a:rPr lang="es-CO" dirty="0"/>
              <a:t> (</a:t>
            </a:r>
            <a:r>
              <a:rPr lang="es-CO" dirty="0" err="1"/>
              <a:t>txt.equals</a:t>
            </a:r>
            <a:r>
              <a:rPr lang="es-CO" dirty="0"/>
              <a:t>(</a:t>
            </a:r>
            <a:r>
              <a:rPr lang="es-CO" dirty="0" err="1"/>
              <a:t>pat.substring</a:t>
            </a:r>
            <a:r>
              <a:rPr lang="es-CO" dirty="0"/>
              <a:t>(i, j + 1))) {</a:t>
            </a:r>
          </a:p>
          <a:p>
            <a:r>
              <a:rPr lang="es-CO" dirty="0"/>
              <a:t>				</a:t>
            </a:r>
            <a:r>
              <a:rPr lang="es-CO" dirty="0" err="1"/>
              <a:t>System.out.println</a:t>
            </a:r>
            <a:r>
              <a:rPr lang="es-CO" dirty="0"/>
              <a:t>("</a:t>
            </a:r>
            <a:r>
              <a:rPr lang="es-CO" dirty="0" err="1"/>
              <a:t>Pattern</a:t>
            </a:r>
            <a:r>
              <a:rPr lang="es-CO" dirty="0"/>
              <a:t> </a:t>
            </a:r>
            <a:r>
              <a:rPr lang="es-CO" dirty="0" err="1"/>
              <a:t>found</a:t>
            </a:r>
            <a:r>
              <a:rPr lang="es-CO" dirty="0"/>
              <a:t> at </a:t>
            </a:r>
            <a:r>
              <a:rPr lang="es-CO" dirty="0" err="1"/>
              <a:t>index</a:t>
            </a:r>
            <a:r>
              <a:rPr lang="es-CO" dirty="0"/>
              <a:t> “ + i);</a:t>
            </a:r>
          </a:p>
          <a:p>
            <a:r>
              <a:rPr lang="es-CO" dirty="0"/>
              <a:t>			}</a:t>
            </a:r>
          </a:p>
          <a:p>
            <a:r>
              <a:rPr lang="es-CO" dirty="0"/>
              <a:t>			i++;</a:t>
            </a:r>
          </a:p>
          <a:p>
            <a:r>
              <a:rPr lang="es-CO" dirty="0"/>
              <a:t>			</a:t>
            </a:r>
            <a:r>
              <a:rPr lang="es-CO" dirty="0" err="1"/>
              <a:t>j++</a:t>
            </a:r>
            <a:r>
              <a:rPr lang="es-CO" dirty="0"/>
              <a:t>;</a:t>
            </a:r>
          </a:p>
          <a:p>
            <a:r>
              <a:rPr lang="es-CO" dirty="0"/>
              <a:t>		}</a:t>
            </a:r>
          </a:p>
          <a:p>
            <a:r>
              <a:rPr lang="es-CO" dirty="0"/>
              <a:t>	}</a:t>
            </a:r>
          </a:p>
          <a:p>
            <a:r>
              <a:rPr lang="es-CO" dirty="0"/>
              <a:t>	</a:t>
            </a:r>
            <a:r>
              <a:rPr lang="es-CO" dirty="0" err="1"/>
              <a:t>public</a:t>
            </a:r>
            <a:r>
              <a:rPr lang="es-CO" dirty="0"/>
              <a:t> </a:t>
            </a:r>
            <a:r>
              <a:rPr lang="es-CO" dirty="0" err="1"/>
              <a:t>static</a:t>
            </a:r>
            <a:r>
              <a:rPr lang="es-CO" dirty="0"/>
              <a:t> </a:t>
            </a:r>
            <a:r>
              <a:rPr lang="es-CO" dirty="0" err="1"/>
              <a:t>void</a:t>
            </a:r>
            <a:r>
              <a:rPr lang="es-CO" dirty="0"/>
              <a:t> </a:t>
            </a:r>
            <a:r>
              <a:rPr lang="es-CO" dirty="0" err="1"/>
              <a:t>main</a:t>
            </a:r>
            <a:r>
              <a:rPr lang="es-CO" dirty="0"/>
              <a:t>(</a:t>
            </a:r>
            <a:r>
              <a:rPr lang="es-CO" dirty="0" err="1"/>
              <a:t>String</a:t>
            </a:r>
            <a:r>
              <a:rPr lang="es-CO" dirty="0"/>
              <a:t> </a:t>
            </a:r>
            <a:r>
              <a:rPr lang="es-CO" dirty="0" err="1"/>
              <a:t>args</a:t>
            </a:r>
            <a:r>
              <a:rPr lang="es-CO" dirty="0"/>
              <a:t>[]){</a:t>
            </a:r>
          </a:p>
          <a:p>
            <a:r>
              <a:rPr lang="es-CO" dirty="0"/>
              <a:t>		</a:t>
            </a:r>
            <a:r>
              <a:rPr lang="es-CO" dirty="0" err="1"/>
              <a:t>String</a:t>
            </a:r>
            <a:r>
              <a:rPr lang="es-CO" dirty="0"/>
              <a:t> </a:t>
            </a:r>
            <a:r>
              <a:rPr lang="es-CO" dirty="0" err="1"/>
              <a:t>pat</a:t>
            </a:r>
            <a:r>
              <a:rPr lang="es-CO" dirty="0"/>
              <a:t> = "AABAACAADAABAAABAA";</a:t>
            </a:r>
          </a:p>
          <a:p>
            <a:r>
              <a:rPr lang="es-CO" dirty="0"/>
              <a:t>		</a:t>
            </a:r>
            <a:r>
              <a:rPr lang="es-CO" dirty="0" err="1"/>
              <a:t>String</a:t>
            </a:r>
            <a:r>
              <a:rPr lang="es-CO" dirty="0"/>
              <a:t> </a:t>
            </a:r>
            <a:r>
              <a:rPr lang="es-CO" dirty="0" err="1"/>
              <a:t>txt</a:t>
            </a:r>
            <a:r>
              <a:rPr lang="es-CO" dirty="0"/>
              <a:t> = "AABA";</a:t>
            </a:r>
          </a:p>
          <a:p>
            <a:r>
              <a:rPr lang="es-CO" dirty="0"/>
              <a:t>		</a:t>
            </a:r>
            <a:r>
              <a:rPr lang="es-CO" dirty="0" err="1"/>
              <a:t>search</a:t>
            </a:r>
            <a:r>
              <a:rPr lang="es-CO" dirty="0"/>
              <a:t>(</a:t>
            </a:r>
            <a:r>
              <a:rPr lang="es-CO" dirty="0" err="1"/>
              <a:t>pat</a:t>
            </a:r>
            <a:r>
              <a:rPr lang="es-CO" dirty="0"/>
              <a:t>, </a:t>
            </a:r>
            <a:r>
              <a:rPr lang="es-CO" dirty="0" err="1"/>
              <a:t>txt</a:t>
            </a:r>
            <a:r>
              <a:rPr lang="es-CO" dirty="0"/>
              <a:t>);</a:t>
            </a:r>
          </a:p>
          <a:p>
            <a:r>
              <a:rPr lang="es-CO" dirty="0"/>
              <a:t>	}</a:t>
            </a:r>
          </a:p>
          <a:p>
            <a:r>
              <a:rPr lang="es-CO" dirty="0"/>
              <a:t>}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BC24786-98C8-9382-7584-109635248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12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BDF84F3-3046-1AF8-EC4A-7BC4E288AC38}"/>
              </a:ext>
            </a:extLst>
          </p:cNvPr>
          <p:cNvSpPr txBox="1"/>
          <p:nvPr/>
        </p:nvSpPr>
        <p:spPr>
          <a:xfrm>
            <a:off x="4580021" y="2497976"/>
            <a:ext cx="3031958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1500" dirty="0" err="1">
                <a:latin typeface="El missier"/>
              </a:rPr>
              <a:t>Kmp</a:t>
            </a:r>
            <a:endParaRPr lang="es-CO" sz="8800" dirty="0">
              <a:latin typeface="El missier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A309EA0-17EB-3C92-4B8A-E262788D62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992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4DA8781C-86FA-8F0C-2B19-A7DAFE4A2BEE}"/>
              </a:ext>
            </a:extLst>
          </p:cNvPr>
          <p:cNvSpPr txBox="1"/>
          <p:nvPr/>
        </p:nvSpPr>
        <p:spPr>
          <a:xfrm>
            <a:off x="1788694" y="2397948"/>
            <a:ext cx="861461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sz="3200" dirty="0">
                <a:latin typeface="El missier"/>
              </a:rPr>
              <a:t>Dado un texto </a:t>
            </a:r>
            <a:r>
              <a:rPr lang="es-MX" sz="3200" dirty="0" err="1">
                <a:latin typeface="El missier"/>
              </a:rPr>
              <a:t>txt</a:t>
            </a:r>
            <a:r>
              <a:rPr lang="es-MX" sz="3200" dirty="0">
                <a:latin typeface="El missier"/>
              </a:rPr>
              <a:t>[0..n-1] y un patrón </a:t>
            </a:r>
            <a:r>
              <a:rPr lang="es-MX" sz="3200" dirty="0" err="1">
                <a:latin typeface="El missier"/>
              </a:rPr>
              <a:t>pat</a:t>
            </a:r>
            <a:r>
              <a:rPr lang="es-MX" sz="3200" dirty="0">
                <a:latin typeface="El missier"/>
              </a:rPr>
              <a:t>[0..m-1] , escriba una función </a:t>
            </a:r>
            <a:r>
              <a:rPr lang="es-MX" sz="3200" dirty="0" err="1">
                <a:latin typeface="El missier"/>
              </a:rPr>
              <a:t>search</a:t>
            </a:r>
            <a:r>
              <a:rPr lang="es-MX" sz="3200" dirty="0">
                <a:latin typeface="El missier"/>
              </a:rPr>
              <a:t>(</a:t>
            </a:r>
            <a:r>
              <a:rPr lang="es-MX" sz="3200" dirty="0" err="1">
                <a:latin typeface="El missier"/>
              </a:rPr>
              <a:t>char</a:t>
            </a:r>
            <a:r>
              <a:rPr lang="es-MX" sz="3200" dirty="0">
                <a:latin typeface="El missier"/>
              </a:rPr>
              <a:t> </a:t>
            </a:r>
            <a:r>
              <a:rPr lang="es-MX" sz="3200" dirty="0" err="1">
                <a:latin typeface="El missier"/>
              </a:rPr>
              <a:t>pat</a:t>
            </a:r>
            <a:r>
              <a:rPr lang="es-MX" sz="3200" dirty="0">
                <a:latin typeface="El missier"/>
              </a:rPr>
              <a:t>[], </a:t>
            </a:r>
            <a:r>
              <a:rPr lang="es-MX" sz="3200" dirty="0" err="1">
                <a:latin typeface="El missier"/>
              </a:rPr>
              <a:t>char</a:t>
            </a:r>
            <a:r>
              <a:rPr lang="es-MX" sz="3200" dirty="0">
                <a:latin typeface="El missier"/>
              </a:rPr>
              <a:t> </a:t>
            </a:r>
            <a:r>
              <a:rPr lang="es-MX" sz="3200" dirty="0" err="1">
                <a:latin typeface="El missier"/>
              </a:rPr>
              <a:t>txt</a:t>
            </a:r>
            <a:r>
              <a:rPr lang="es-MX" sz="3200" dirty="0">
                <a:latin typeface="El missier"/>
              </a:rPr>
              <a:t>[]) que imprima todas las apariciones de </a:t>
            </a:r>
            <a:r>
              <a:rPr lang="es-MX" sz="3200" dirty="0" err="1">
                <a:latin typeface="El missier"/>
              </a:rPr>
              <a:t>pat</a:t>
            </a:r>
            <a:r>
              <a:rPr lang="es-MX" sz="3200" dirty="0">
                <a:latin typeface="El missier"/>
              </a:rPr>
              <a:t>[] en </a:t>
            </a:r>
            <a:r>
              <a:rPr lang="es-MX" sz="3200" dirty="0" err="1">
                <a:latin typeface="El missier"/>
              </a:rPr>
              <a:t>txt</a:t>
            </a:r>
            <a:r>
              <a:rPr lang="es-MX" sz="3200" dirty="0">
                <a:latin typeface="El missier"/>
              </a:rPr>
              <a:t> [] . Puede suponer que n &gt; m . </a:t>
            </a:r>
            <a:endParaRPr lang="es-CO" sz="3200" dirty="0">
              <a:latin typeface="El missier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A9C587-473B-9ECF-855A-26D29902E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64" y="6400800"/>
            <a:ext cx="69095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7252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</TotalTime>
  <Words>1093</Words>
  <Application>Microsoft Office PowerPoint</Application>
  <PresentationFormat>Panorámica</PresentationFormat>
  <Paragraphs>106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El missier</vt:lpstr>
      <vt:lpstr>Wingdings</vt:lpstr>
      <vt:lpstr>Retrospección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marlon restrepo</dc:creator>
  <cp:lastModifiedBy>marlon restrepo</cp:lastModifiedBy>
  <cp:revision>1</cp:revision>
  <dcterms:created xsi:type="dcterms:W3CDTF">2022-10-07T19:51:17Z</dcterms:created>
  <dcterms:modified xsi:type="dcterms:W3CDTF">2022-10-07T20:14:54Z</dcterms:modified>
</cp:coreProperties>
</file>

<file path=docProps/thumbnail.jpeg>
</file>